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Lexend Deca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LexendDeca-regular.fnt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3cc24ea3f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3cc24ea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cc24ea3f_0_3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cc24ea3f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cc24ea3f_0_4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cc24ea3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cc24ea3f_0_3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cc24ea3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cc24ea3f_0_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cc24ea3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3cc24ea3f_0_4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3cc24ea3f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3cc24ea3f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3cc24ea3f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3cc24ea3f_0_6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3cc24ea3f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3cc24ea3f_0_5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3cc24ea3f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3cc24ea3f_0_1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3cc24ea3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3cc24ea3f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3cc24ea3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3cc24ea3f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3cc24ea3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3cc24ea3f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3cc24ea3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3cc24ea3f_0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3cc24ea3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3cc24ea3f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3cc24ea3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3cc24ea3f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3cc24ea3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3cc24ea3f_0_3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3cc24ea3f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3js.org/" TargetMode="External"/><Relationship Id="rId4" Type="http://schemas.openxmlformats.org/officeDocument/2006/relationships/hyperlink" Target="https://github.com/d3/d3" TargetMode="External"/><Relationship Id="rId5" Type="http://schemas.openxmlformats.org/officeDocument/2006/relationships/hyperlink" Target="https://observablehq.com/@d3/gallery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29.jpg"/><Relationship Id="rId7" Type="http://schemas.openxmlformats.org/officeDocument/2006/relationships/image" Target="../media/image28.png"/><Relationship Id="rId8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685800" y="1991825"/>
            <a:ext cx="3711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Driven Documents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2" y="161702"/>
            <a:ext cx="115980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9398" y="161698"/>
            <a:ext cx="115980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ctrTitle"/>
          </p:nvPr>
        </p:nvSpPr>
        <p:spPr>
          <a:xfrm>
            <a:off x="827850" y="3268750"/>
            <a:ext cx="3426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rPr>
              <a:t>Introduction to visualizing data with d3.js</a:t>
            </a:r>
            <a:endParaRPr sz="2000">
              <a:solidFill>
                <a:schemeClr val="accent3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4651" l="-708" r="41145" t="62637"/>
          <a:stretch/>
        </p:blipFill>
        <p:spPr>
          <a:xfrm>
            <a:off x="357625" y="351250"/>
            <a:ext cx="4463926" cy="23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4770" l="0" r="0" t="0"/>
          <a:stretch/>
        </p:blipFill>
        <p:spPr>
          <a:xfrm>
            <a:off x="3575875" y="2198350"/>
            <a:ext cx="5151076" cy="26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559525" y="395375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Axes and Scale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axis() and scale()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075" y="390563"/>
            <a:ext cx="3902325" cy="43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74" y="1586811"/>
            <a:ext cx="4417050" cy="1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559525" y="395375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.selectAll()</a:t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25" y="1091825"/>
            <a:ext cx="3725600" cy="14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200" y="863100"/>
            <a:ext cx="4494850" cy="34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559525" y="395375"/>
            <a:ext cx="7920900" cy="46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Drawing a line and setting up a path using line()</a:t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1555" l="0" r="0" t="0"/>
          <a:stretch/>
        </p:blipFill>
        <p:spPr>
          <a:xfrm>
            <a:off x="559525" y="946775"/>
            <a:ext cx="3781425" cy="39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376238"/>
            <a:ext cx="855345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2" name="Google Shape;182;p28"/>
          <p:cNvGrpSpPr/>
          <p:nvPr/>
        </p:nvGrpSpPr>
        <p:grpSpPr>
          <a:xfrm>
            <a:off x="4039033" y="1086160"/>
            <a:ext cx="4754562" cy="2971181"/>
            <a:chOff x="1177450" y="241631"/>
            <a:chExt cx="6173152" cy="3616776"/>
          </a:xfrm>
        </p:grpSpPr>
        <p:sp>
          <p:nvSpPr>
            <p:cNvPr id="183" name="Google Shape;183;p28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28"/>
          <p:cNvSpPr txBox="1"/>
          <p:nvPr>
            <p:ph idx="4294967295" type="body"/>
          </p:nvPr>
        </p:nvSpPr>
        <p:spPr>
          <a:xfrm>
            <a:off x="262950" y="494375"/>
            <a:ext cx="3565800" cy="386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What we have build?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Scatter plot on Cars dataset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Tree Visualization on World Countries Dataset</a:t>
            </a:r>
            <a:endParaRPr sz="1800"/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17005" t="0"/>
          <a:stretch/>
        </p:blipFill>
        <p:spPr>
          <a:xfrm>
            <a:off x="4553969" y="1254309"/>
            <a:ext cx="3738846" cy="248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075"/>
            <a:ext cx="9144001" cy="4647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580550" y="1352550"/>
            <a:ext cx="7224000" cy="33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lang="en" sz="25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3"/>
              </a:rPr>
              <a:t>https://d3js.org</a:t>
            </a:r>
            <a:endParaRPr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lang="en" sz="25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4"/>
              </a:rPr>
              <a:t>https://github.com/d3/d3</a:t>
            </a:r>
            <a:endParaRPr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lang="en" sz="25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5"/>
              </a:rPr>
              <a:t>https://observablehq.com/@d3/gallery</a:t>
            </a:r>
            <a:endParaRPr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lang="en" sz="2500" u="sng">
                <a:latin typeface="Lexend Deca"/>
                <a:ea typeface="Lexend Deca"/>
                <a:cs typeface="Lexend Deca"/>
                <a:sym typeface="Lexend Deca"/>
              </a:rPr>
              <a:t>https://github.com/fruxc/d3js</a:t>
            </a:r>
            <a:endParaRPr sz="2500" u="sng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1"/>
          <p:cNvSpPr txBox="1"/>
          <p:nvPr>
            <p:ph idx="4294967295" type="ctrTitle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07" name="Google Shape;207;p31"/>
          <p:cNvSpPr txBox="1"/>
          <p:nvPr>
            <p:ph idx="4294967295" type="subTitle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500" y="29124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0134" y="1056862"/>
            <a:ext cx="1279700" cy="14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2751" y="2302051"/>
            <a:ext cx="1575675" cy="15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6">
            <a:alphaModFix/>
          </a:blip>
          <a:srcRect b="7374" l="0" r="0" t="7374"/>
          <a:stretch/>
        </p:blipFill>
        <p:spPr>
          <a:xfrm>
            <a:off x="4303200" y="112350"/>
            <a:ext cx="1476300" cy="1229400"/>
          </a:xfrm>
          <a:prstGeom prst="hexagon">
            <a:avLst>
              <a:gd fmla="val 28369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7">
            <a:alphaModFix/>
          </a:blip>
          <a:srcRect b="11125" l="0" r="0" t="11125"/>
          <a:stretch/>
        </p:blipFill>
        <p:spPr>
          <a:xfrm>
            <a:off x="5339125" y="656775"/>
            <a:ext cx="1476300" cy="1229400"/>
          </a:xfrm>
          <a:prstGeom prst="hexagon">
            <a:avLst>
              <a:gd fmla="val 28369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8">
            <a:alphaModFix/>
          </a:blip>
          <a:srcRect b="7948" l="0" r="0" t="7940"/>
          <a:stretch/>
        </p:blipFill>
        <p:spPr>
          <a:xfrm>
            <a:off x="4239825" y="1250950"/>
            <a:ext cx="1476300" cy="1229400"/>
          </a:xfrm>
          <a:prstGeom prst="hexagon">
            <a:avLst>
              <a:gd fmla="val 28369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Team (Group 1)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Nishita Aishwarya	</a:t>
            </a:r>
            <a:r>
              <a:rPr b="1" lang="en" sz="25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rPr>
              <a:t>2018450001</a:t>
            </a:r>
            <a:endParaRPr b="1" sz="2500">
              <a:solidFill>
                <a:schemeClr val="accent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Hammad Ansari		</a:t>
            </a:r>
            <a:r>
              <a:rPr b="1" lang="en" sz="25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rPr>
              <a:t>2018450002</a:t>
            </a:r>
            <a:endParaRPr b="1" sz="2500">
              <a:solidFill>
                <a:schemeClr val="accent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Maulika Arekar		</a:t>
            </a:r>
            <a:r>
              <a:rPr b="1" lang="en" sz="25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rPr>
              <a:t>2018450003</a:t>
            </a:r>
            <a:endParaRPr b="1" sz="2500">
              <a:solidFill>
                <a:schemeClr val="accent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Diksha Bandagale	</a:t>
            </a:r>
            <a:r>
              <a:rPr b="1" lang="en" sz="25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rPr>
              <a:t>2018450004</a:t>
            </a:r>
            <a:endParaRPr sz="2500">
              <a:solidFill>
                <a:schemeClr val="accent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80550" y="1352550"/>
            <a:ext cx="6414300" cy="32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What is D3? And it’s architecture</a:t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Getting Started</a:t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How D3 works</a:t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What we were able to build with D3</a:t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ctrTitle"/>
          </p:nvPr>
        </p:nvSpPr>
        <p:spPr>
          <a:xfrm>
            <a:off x="685800" y="468825"/>
            <a:ext cx="3858000" cy="9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What is D3?</a:t>
            </a:r>
            <a:endParaRPr sz="5000"/>
          </a:p>
        </p:txBody>
      </p:sp>
      <p:sp>
        <p:nvSpPr>
          <p:cNvPr id="93" name="Google Shape;93;p17"/>
          <p:cNvSpPr txBox="1"/>
          <p:nvPr>
            <p:ph idx="4294967295" type="subTitle"/>
          </p:nvPr>
        </p:nvSpPr>
        <p:spPr>
          <a:xfrm>
            <a:off x="685800" y="1481600"/>
            <a:ext cx="4436700" cy="3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⬡"/>
            </a:pPr>
            <a:r>
              <a:rPr b="1" lang="en" sz="1700"/>
              <a:t>D3.js is a JavaScript library for manipulating documents based on data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⬡"/>
            </a:pPr>
            <a:r>
              <a:rPr b="1" lang="en" sz="1700"/>
              <a:t>D3 helps you bring data to life using HTML, SVG, and CSS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⬡"/>
            </a:pPr>
            <a:r>
              <a:rPr b="1" lang="en" sz="1700"/>
              <a:t>D3.js is extremely fast, responsive and supports large data sets too for creating dynamic animations in web browsers. 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⬡"/>
            </a:pPr>
            <a:r>
              <a:rPr b="1" lang="en" sz="1700"/>
              <a:t>The collection of useful coding components &amp; plugins make d3 codes reusable.</a:t>
            </a:r>
            <a:endParaRPr b="1" sz="1700"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15581" l="0" r="0" t="1140"/>
          <a:stretch/>
        </p:blipFill>
        <p:spPr>
          <a:xfrm>
            <a:off x="5547975" y="1040850"/>
            <a:ext cx="3537300" cy="2945700"/>
          </a:xfrm>
          <a:prstGeom prst="hexagon">
            <a:avLst>
              <a:gd fmla="val 1662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387" y="1040850"/>
            <a:ext cx="2592469" cy="2945701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sp>
        <p:nvSpPr>
          <p:cNvPr id="97" name="Google Shape;97;p17"/>
          <p:cNvSpPr txBox="1"/>
          <p:nvPr>
            <p:ph idx="4294967295" type="subTitle"/>
          </p:nvPr>
        </p:nvSpPr>
        <p:spPr>
          <a:xfrm>
            <a:off x="6020325" y="552975"/>
            <a:ext cx="25926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rPr>
              <a:t>Created by</a:t>
            </a:r>
            <a:endParaRPr b="1" sz="1500">
              <a:solidFill>
                <a:schemeClr val="accent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8" name="Google Shape;98;p17"/>
          <p:cNvSpPr txBox="1"/>
          <p:nvPr>
            <p:ph idx="4294967295" type="subTitle"/>
          </p:nvPr>
        </p:nvSpPr>
        <p:spPr>
          <a:xfrm>
            <a:off x="6020313" y="3986550"/>
            <a:ext cx="25926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rPr>
              <a:t>In 2011</a:t>
            </a:r>
            <a:endParaRPr b="1" sz="1500">
              <a:solidFill>
                <a:schemeClr val="accent3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1564800" y="34270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D3</a:t>
            </a:r>
            <a:endParaRPr sz="4000"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80550" y="1352550"/>
            <a:ext cx="79710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500">
                <a:latin typeface="Muli"/>
                <a:ea typeface="Muli"/>
                <a:cs typeface="Muli"/>
                <a:sym typeface="Muli"/>
              </a:rPr>
              <a:t>Data</a:t>
            </a:r>
            <a:r>
              <a:rPr lang="en" sz="3500"/>
              <a:t> </a:t>
            </a:r>
            <a:r>
              <a:rPr lang="en"/>
              <a:t>- provided by you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500">
                <a:latin typeface="Muli"/>
                <a:ea typeface="Muli"/>
                <a:cs typeface="Muli"/>
                <a:sym typeface="Muli"/>
              </a:rPr>
              <a:t>Driven</a:t>
            </a:r>
            <a:r>
              <a:rPr lang="en" sz="3500"/>
              <a:t> </a:t>
            </a:r>
            <a:r>
              <a:rPr lang="en"/>
              <a:t>- d3 connects data to documents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500">
                <a:latin typeface="Muli"/>
                <a:ea typeface="Muli"/>
                <a:cs typeface="Muli"/>
                <a:sym typeface="Muli"/>
              </a:rPr>
              <a:t>Documents </a:t>
            </a:r>
            <a:r>
              <a:rPr lang="en"/>
              <a:t>- builds web based documents</a:t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1564800" y="34270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Architecture</a:t>
            </a:r>
            <a:endParaRPr sz="4000"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2699700" y="1485900"/>
            <a:ext cx="3744600" cy="7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Data	   {JSON, CSV}</a:t>
            </a:r>
            <a:endParaRPr b="1" sz="3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2713750" y="2295825"/>
            <a:ext cx="3730500" cy="1546200"/>
          </a:xfrm>
          <a:prstGeom prst="corner">
            <a:avLst>
              <a:gd fmla="val 50000" name="adj1"/>
              <a:gd fmla="val 1061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Low - Level</a:t>
            </a:r>
            <a:endParaRPr b="1" sz="3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74" y="2390474"/>
            <a:ext cx="757200" cy="7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2706700" y="3894750"/>
            <a:ext cx="3744600" cy="7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uli"/>
                <a:ea typeface="Muli"/>
                <a:cs typeface="Muli"/>
                <a:sym typeface="Muli"/>
              </a:rPr>
              <a:t>  </a:t>
            </a:r>
            <a:r>
              <a:rPr b="1" lang="en" sz="3000">
                <a:latin typeface="Muli"/>
                <a:ea typeface="Muli"/>
                <a:cs typeface="Muli"/>
                <a:sym typeface="Muli"/>
              </a:rPr>
              <a:t> UI</a:t>
            </a:r>
            <a:endParaRPr b="1" sz="3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100" y="3955989"/>
            <a:ext cx="2216318" cy="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4428275" y="2295825"/>
            <a:ext cx="2022900" cy="70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Libraries</a:t>
            </a:r>
            <a:endParaRPr b="1" sz="3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505875" y="35322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Getting Started</a:t>
            </a:r>
            <a:endParaRPr sz="4000"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580550" y="1352550"/>
            <a:ext cx="79710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Import library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 a simple SVG vector and link JS file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0" t="15966"/>
          <a:stretch/>
        </p:blipFill>
        <p:spPr>
          <a:xfrm>
            <a:off x="580550" y="1987975"/>
            <a:ext cx="6247975" cy="2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938" y="2944088"/>
            <a:ext cx="502920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D3 works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Setting Up Our Variables: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975" y="1063375"/>
            <a:ext cx="3699675" cy="38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559525" y="395375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Creating an SVG using .select()</a:t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12" y="1114312"/>
            <a:ext cx="7337975" cy="29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